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7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3)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PERIODIC ANALOG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30400"/>
            <a:ext cx="10076688" cy="3880773"/>
          </a:xfrm>
        </p:spPr>
        <p:txBody>
          <a:bodyPr>
            <a:noAutofit/>
          </a:bodyPr>
          <a:lstStyle/>
          <a:p>
            <a:r>
              <a:rPr lang="en-GB" sz="2400" dirty="0"/>
              <a:t>Periodic </a:t>
            </a:r>
            <a:r>
              <a:rPr lang="en-GB" sz="2400" dirty="0" err="1"/>
              <a:t>analog</a:t>
            </a:r>
            <a:r>
              <a:rPr lang="en-GB" sz="2400" dirty="0"/>
              <a:t> signals can be classified as simple or composite. </a:t>
            </a:r>
            <a:endParaRPr lang="en-GB" sz="2400" dirty="0" smtClean="0"/>
          </a:p>
          <a:p>
            <a:r>
              <a:rPr lang="en-GB" sz="2400" dirty="0" smtClean="0"/>
              <a:t>A </a:t>
            </a:r>
            <a:r>
              <a:rPr lang="en-GB" sz="2400" dirty="0"/>
              <a:t>simple </a:t>
            </a:r>
            <a:r>
              <a:rPr lang="en-GB" sz="2400" dirty="0" smtClean="0"/>
              <a:t>periodic </a:t>
            </a:r>
            <a:r>
              <a:rPr lang="en-GB" sz="2400" dirty="0" err="1" smtClean="0"/>
              <a:t>analog</a:t>
            </a:r>
            <a:r>
              <a:rPr lang="en-GB" sz="2400" dirty="0" smtClean="0"/>
              <a:t> </a:t>
            </a:r>
            <a:r>
              <a:rPr lang="en-GB" sz="2400" dirty="0"/>
              <a:t>signal, a </a:t>
            </a:r>
            <a:r>
              <a:rPr lang="en-GB" sz="2400" b="1" dirty="0"/>
              <a:t>sine wave, </a:t>
            </a:r>
            <a:r>
              <a:rPr lang="en-GB" sz="2400" dirty="0"/>
              <a:t>cannot be decomposed into simpler signals. </a:t>
            </a:r>
            <a:endParaRPr lang="en-GB" sz="2400" dirty="0" smtClean="0"/>
          </a:p>
          <a:p>
            <a:r>
              <a:rPr lang="en-GB" sz="2400" dirty="0" smtClean="0"/>
              <a:t>A composite periodic </a:t>
            </a:r>
            <a:r>
              <a:rPr lang="en-GB" sz="2400" dirty="0" err="1"/>
              <a:t>analog</a:t>
            </a:r>
            <a:r>
              <a:rPr lang="en-GB" sz="2400" dirty="0"/>
              <a:t> signal is composed of multiple sine waves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Sine </a:t>
            </a:r>
            <a:r>
              <a:rPr lang="en-GB" sz="2400" b="1" dirty="0" smtClean="0"/>
              <a:t>Wave</a:t>
            </a:r>
          </a:p>
          <a:p>
            <a:r>
              <a:rPr lang="en-GB" sz="2400" dirty="0"/>
              <a:t>The sine wave is the most fundamental form of a periodic </a:t>
            </a:r>
            <a:r>
              <a:rPr lang="en-GB" sz="2400" dirty="0" err="1"/>
              <a:t>analog</a:t>
            </a:r>
            <a:r>
              <a:rPr lang="en-GB" sz="2400" dirty="0"/>
              <a:t> signal. </a:t>
            </a:r>
            <a:endParaRPr lang="en-GB" sz="2400" dirty="0" smtClean="0"/>
          </a:p>
          <a:p>
            <a:r>
              <a:rPr lang="en-GB" sz="2400" dirty="0" smtClean="0"/>
              <a:t>When we visualize </a:t>
            </a:r>
            <a:r>
              <a:rPr lang="en-GB" sz="2400" dirty="0"/>
              <a:t>it as a simple oscillating curve, its change over the course of a cycle is </a:t>
            </a:r>
            <a:r>
              <a:rPr lang="en-GB" sz="2400" dirty="0" smtClean="0"/>
              <a:t>smooth and </a:t>
            </a:r>
            <a:r>
              <a:rPr lang="en-GB" sz="2400" dirty="0"/>
              <a:t>consistent, a continuous, rolling flow.</a:t>
            </a:r>
          </a:p>
        </p:txBody>
      </p:sp>
    </p:spTree>
    <p:extLst>
      <p:ext uri="{BB962C8B-B14F-4D97-AF65-F5344CB8AC3E}">
        <p14:creationId xmlns:p14="http://schemas.microsoft.com/office/powerpoint/2010/main" val="221454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 sine wave can be represented by three parameters: the </a:t>
            </a:r>
            <a:r>
              <a:rPr lang="en-GB" sz="2000" i="1" dirty="0"/>
              <a:t>peak amplitude, </a:t>
            </a:r>
            <a:r>
              <a:rPr lang="en-GB" sz="2000" dirty="0"/>
              <a:t>the </a:t>
            </a:r>
            <a:r>
              <a:rPr lang="en-GB" sz="2000" i="1" dirty="0" smtClean="0"/>
              <a:t>frequency, </a:t>
            </a:r>
            <a:r>
              <a:rPr lang="en-GB" sz="2000" dirty="0" smtClean="0"/>
              <a:t>and </a:t>
            </a:r>
            <a:r>
              <a:rPr lang="en-GB" sz="2000" dirty="0"/>
              <a:t>the </a:t>
            </a:r>
            <a:r>
              <a:rPr lang="en-GB" sz="2000" i="1" dirty="0"/>
              <a:t>phase</a:t>
            </a:r>
            <a:r>
              <a:rPr lang="en-GB" sz="20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962" y="3971129"/>
            <a:ext cx="7615411" cy="230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2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2" y="2014285"/>
            <a:ext cx="8596668" cy="3880773"/>
          </a:xfrm>
        </p:spPr>
        <p:txBody>
          <a:bodyPr/>
          <a:lstStyle/>
          <a:p>
            <a:r>
              <a:rPr lang="en-GB" b="1" i="1" dirty="0"/>
              <a:t>Peak Amplitude</a:t>
            </a:r>
          </a:p>
          <a:p>
            <a:r>
              <a:rPr lang="en-GB" dirty="0"/>
              <a:t>The </a:t>
            </a:r>
            <a:r>
              <a:rPr lang="en-GB" b="1" dirty="0"/>
              <a:t>peak amplitude </a:t>
            </a:r>
            <a:r>
              <a:rPr lang="en-GB" dirty="0"/>
              <a:t>of a signal is the absolute value of its highest intensity, </a:t>
            </a:r>
            <a:r>
              <a:rPr lang="en-GB" dirty="0" smtClean="0"/>
              <a:t>proportional to </a:t>
            </a:r>
            <a:r>
              <a:rPr lang="en-GB" dirty="0"/>
              <a:t>the energy it carries. For electric signals, peak amplitude is normally </a:t>
            </a:r>
            <a:r>
              <a:rPr lang="en-GB" dirty="0" smtClean="0"/>
              <a:t>measured in </a:t>
            </a:r>
            <a:r>
              <a:rPr lang="en-GB" i="1" dirty="0"/>
              <a:t>volts</a:t>
            </a:r>
            <a:r>
              <a:rPr lang="en-GB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518" y="3410712"/>
            <a:ext cx="6722929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75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96581"/>
            <a:ext cx="8596668" cy="3880773"/>
          </a:xfrm>
        </p:spPr>
        <p:txBody>
          <a:bodyPr/>
          <a:lstStyle/>
          <a:p>
            <a:r>
              <a:rPr lang="en-GB" b="1" i="1" dirty="0"/>
              <a:t>Period and Frequency</a:t>
            </a:r>
          </a:p>
          <a:p>
            <a:r>
              <a:rPr lang="en-GB" b="1" dirty="0"/>
              <a:t>Period </a:t>
            </a:r>
            <a:r>
              <a:rPr lang="en-GB" dirty="0"/>
              <a:t>refers to the amount of time, in seconds, a signal needs to complete 1 cycle.</a:t>
            </a:r>
          </a:p>
          <a:p>
            <a:r>
              <a:rPr lang="en-GB" b="1" dirty="0"/>
              <a:t>Frequency </a:t>
            </a:r>
            <a:r>
              <a:rPr lang="en-GB" dirty="0"/>
              <a:t>refers to the number of periods in 1 s. </a:t>
            </a:r>
            <a:endParaRPr lang="en-GB" dirty="0" smtClean="0"/>
          </a:p>
          <a:p>
            <a:r>
              <a:rPr lang="en-GB" dirty="0" smtClean="0"/>
              <a:t>Note </a:t>
            </a:r>
            <a:r>
              <a:rPr lang="en-GB" dirty="0"/>
              <a:t>that period and frequency are </a:t>
            </a:r>
            <a:r>
              <a:rPr lang="en-GB" dirty="0" smtClean="0"/>
              <a:t>just one </a:t>
            </a:r>
            <a:r>
              <a:rPr lang="en-GB" dirty="0"/>
              <a:t>characteristic defined in two ways. </a:t>
            </a:r>
            <a:endParaRPr lang="en-GB" dirty="0" smtClean="0"/>
          </a:p>
          <a:p>
            <a:r>
              <a:rPr lang="en-GB" dirty="0" smtClean="0"/>
              <a:t>Period </a:t>
            </a:r>
            <a:r>
              <a:rPr lang="en-GB" dirty="0"/>
              <a:t>is the inverse of frequency, and </a:t>
            </a:r>
            <a:r>
              <a:rPr lang="en-GB" dirty="0" smtClean="0"/>
              <a:t>frequency is </a:t>
            </a:r>
            <a:r>
              <a:rPr lang="en-GB" dirty="0"/>
              <a:t>the inverse of period, as the following formulas show</a:t>
            </a:r>
            <a:r>
              <a:rPr lang="en-GB" dirty="0" smtClean="0"/>
              <a:t>.</a:t>
            </a:r>
          </a:p>
          <a:p>
            <a:r>
              <a:rPr lang="en-GB" dirty="0"/>
              <a:t>Period is formally expressed </a:t>
            </a:r>
            <a:r>
              <a:rPr lang="en-GB" dirty="0" smtClean="0"/>
              <a:t>in seconds</a:t>
            </a:r>
            <a:r>
              <a:rPr lang="en-GB" dirty="0"/>
              <a:t>. Frequency is formally expressed in </a:t>
            </a:r>
            <a:r>
              <a:rPr lang="en-GB" b="1" dirty="0"/>
              <a:t>Hertz (Hz), </a:t>
            </a:r>
            <a:r>
              <a:rPr lang="en-GB" dirty="0"/>
              <a:t>which is cycle per second.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331" y="5701171"/>
            <a:ext cx="4342237" cy="114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8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End of Lecture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9214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338">
            <a:off x="1960566" y="2372761"/>
            <a:ext cx="8596668" cy="2598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Physical Layer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 to</a:t>
            </a:r>
            <a:br>
              <a:rPr lang="en-GB" b="1" dirty="0"/>
            </a:br>
            <a:r>
              <a:rPr lang="en-GB" b="1" dirty="0"/>
              <a:t>Physical 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DATA AND SIGNALS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881" y="128016"/>
            <a:ext cx="5478315" cy="662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6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Alice and Bob need to exchange </a:t>
            </a:r>
            <a:r>
              <a:rPr lang="en-GB" sz="2400" i="1" dirty="0"/>
              <a:t>data</a:t>
            </a:r>
            <a:r>
              <a:rPr lang="en-GB" sz="2400" dirty="0"/>
              <a:t>, communication at the </a:t>
            </a:r>
            <a:r>
              <a:rPr lang="en-GB" sz="2400" dirty="0" smtClean="0"/>
              <a:t>physical layer </a:t>
            </a:r>
            <a:r>
              <a:rPr lang="en-GB" sz="2400" dirty="0"/>
              <a:t>means exchanging </a:t>
            </a:r>
            <a:r>
              <a:rPr lang="en-GB" sz="2400" i="1" dirty="0"/>
              <a:t>signals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Data </a:t>
            </a:r>
            <a:r>
              <a:rPr lang="en-GB" sz="2400" dirty="0"/>
              <a:t>need to be transmitted and received, but </a:t>
            </a:r>
            <a:r>
              <a:rPr lang="en-GB" sz="2400" dirty="0" smtClean="0"/>
              <a:t>the media </a:t>
            </a:r>
            <a:r>
              <a:rPr lang="en-GB" sz="2400" dirty="0"/>
              <a:t>have to change data to signals. </a:t>
            </a:r>
            <a:endParaRPr lang="en-GB" sz="2400" dirty="0" smtClean="0"/>
          </a:p>
          <a:p>
            <a:r>
              <a:rPr lang="en-GB" sz="2400" dirty="0" smtClean="0"/>
              <a:t>Both </a:t>
            </a:r>
            <a:r>
              <a:rPr lang="en-GB" sz="2400" dirty="0"/>
              <a:t>data and the signals that represent them </a:t>
            </a:r>
            <a:r>
              <a:rPr lang="en-GB" sz="2400" dirty="0" smtClean="0"/>
              <a:t>can be </a:t>
            </a:r>
            <a:r>
              <a:rPr lang="en-GB" sz="2400" dirty="0"/>
              <a:t>either </a:t>
            </a:r>
            <a:r>
              <a:rPr lang="en-GB" sz="2400" b="1" dirty="0" err="1"/>
              <a:t>analog</a:t>
            </a:r>
            <a:r>
              <a:rPr lang="en-GB" sz="2400" b="1" dirty="0"/>
              <a:t> </a:t>
            </a:r>
            <a:r>
              <a:rPr lang="en-GB" sz="2400" dirty="0"/>
              <a:t>or </a:t>
            </a:r>
            <a:r>
              <a:rPr lang="en-GB" sz="2400" b="1" dirty="0"/>
              <a:t>digital </a:t>
            </a:r>
            <a:r>
              <a:rPr lang="en-GB" sz="2400" dirty="0"/>
              <a:t>in form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Switches </a:t>
            </a:r>
            <a:r>
              <a:rPr lang="en-GB" sz="2400" dirty="0"/>
              <a:t>are also involved </a:t>
            </a:r>
            <a:r>
              <a:rPr lang="en-GB" sz="2400" dirty="0" smtClean="0"/>
              <a:t>in the </a:t>
            </a:r>
            <a:r>
              <a:rPr lang="en-GB" sz="2400" dirty="0"/>
              <a:t>physical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3619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Analog and Digital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956048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Data can be </a:t>
            </a:r>
            <a:r>
              <a:rPr lang="en-GB" sz="2400" dirty="0" err="1"/>
              <a:t>analog</a:t>
            </a:r>
            <a:r>
              <a:rPr lang="en-GB" sz="2400" dirty="0"/>
              <a:t> or digital.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term </a:t>
            </a:r>
            <a:r>
              <a:rPr lang="en-GB" sz="2400" b="1" dirty="0" err="1"/>
              <a:t>analog</a:t>
            </a:r>
            <a:r>
              <a:rPr lang="en-GB" sz="2400" b="1" dirty="0"/>
              <a:t> data </a:t>
            </a:r>
            <a:r>
              <a:rPr lang="en-GB" sz="2400" dirty="0"/>
              <a:t>refers to information that </a:t>
            </a:r>
            <a:r>
              <a:rPr lang="en-GB" sz="2400" dirty="0" smtClean="0"/>
              <a:t>is continuous</a:t>
            </a:r>
            <a:r>
              <a:rPr lang="en-GB" sz="2400" dirty="0"/>
              <a:t>; </a:t>
            </a:r>
            <a:r>
              <a:rPr lang="en-GB" sz="2400" b="1" dirty="0"/>
              <a:t>digital data </a:t>
            </a:r>
            <a:r>
              <a:rPr lang="en-GB" sz="2400" dirty="0"/>
              <a:t>refers to information that has discrete states. </a:t>
            </a:r>
            <a:endParaRPr lang="en-GB" sz="2400" dirty="0" smtClean="0"/>
          </a:p>
          <a:p>
            <a:pPr lvl="1"/>
            <a:r>
              <a:rPr lang="en-GB" sz="2400" dirty="0" smtClean="0"/>
              <a:t>For </a:t>
            </a:r>
            <a:r>
              <a:rPr lang="en-GB" sz="2400" dirty="0"/>
              <a:t>example, </a:t>
            </a:r>
            <a:r>
              <a:rPr lang="en-GB" sz="2400" dirty="0" smtClean="0"/>
              <a:t>an </a:t>
            </a:r>
            <a:r>
              <a:rPr lang="en-GB" sz="2400" dirty="0" err="1" smtClean="0"/>
              <a:t>analog</a:t>
            </a:r>
            <a:r>
              <a:rPr lang="en-GB" sz="2400" dirty="0" smtClean="0"/>
              <a:t> </a:t>
            </a:r>
            <a:r>
              <a:rPr lang="en-GB" sz="2400" dirty="0"/>
              <a:t>clock that has hour, minute, and second hands gives information in a </a:t>
            </a:r>
            <a:r>
              <a:rPr lang="en-GB" sz="2400" dirty="0" smtClean="0"/>
              <a:t>continuous form</a:t>
            </a:r>
            <a:r>
              <a:rPr lang="en-GB" sz="2400" dirty="0"/>
              <a:t>; the movements of the hands are continuous. </a:t>
            </a:r>
            <a:endParaRPr lang="en-GB" sz="2400" dirty="0" smtClean="0"/>
          </a:p>
          <a:p>
            <a:r>
              <a:rPr lang="en-GB" sz="2400" dirty="0" smtClean="0"/>
              <a:t>On </a:t>
            </a:r>
            <a:r>
              <a:rPr lang="en-GB" sz="2400" dirty="0"/>
              <a:t>the other hand, a digital </a:t>
            </a:r>
            <a:r>
              <a:rPr lang="en-GB" sz="2400" dirty="0" smtClean="0"/>
              <a:t>clock that </a:t>
            </a:r>
            <a:r>
              <a:rPr lang="en-GB" sz="2400" dirty="0"/>
              <a:t>reports the hours and the minutes will change suddenly from 8:05 to 8:06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Analog data, such as the sounds made by a human voice, take on continuous values.</a:t>
            </a:r>
          </a:p>
          <a:p>
            <a:r>
              <a:rPr lang="en-GB" sz="2400" dirty="0"/>
              <a:t>Digital data take on discrete values. For example, data are stored in computer memory in the form of 0s and 1s.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157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Analog and Digital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7085"/>
            <a:ext cx="9317058" cy="5227763"/>
          </a:xfrm>
        </p:spPr>
        <p:txBody>
          <a:bodyPr>
            <a:noAutofit/>
          </a:bodyPr>
          <a:lstStyle/>
          <a:p>
            <a:r>
              <a:rPr lang="en-GB" sz="2400" dirty="0"/>
              <a:t>Like the data they represent, </a:t>
            </a:r>
            <a:r>
              <a:rPr lang="en-GB" sz="2400" b="1" dirty="0"/>
              <a:t>signals </a:t>
            </a:r>
            <a:r>
              <a:rPr lang="en-GB" sz="2400" dirty="0"/>
              <a:t>can be either </a:t>
            </a:r>
            <a:r>
              <a:rPr lang="en-GB" sz="2400" dirty="0" err="1"/>
              <a:t>analog</a:t>
            </a:r>
            <a:r>
              <a:rPr lang="en-GB" sz="2400" dirty="0"/>
              <a:t> or digital. </a:t>
            </a:r>
            <a:endParaRPr lang="en-GB" sz="2400" dirty="0" smtClean="0"/>
          </a:p>
          <a:p>
            <a:r>
              <a:rPr lang="en-GB" sz="2400" dirty="0" smtClean="0"/>
              <a:t>An </a:t>
            </a:r>
            <a:r>
              <a:rPr lang="en-GB" sz="2400" b="1" dirty="0" err="1"/>
              <a:t>analog</a:t>
            </a:r>
            <a:r>
              <a:rPr lang="en-GB" sz="2400" b="1" dirty="0"/>
              <a:t> </a:t>
            </a:r>
            <a:r>
              <a:rPr lang="en-GB" sz="2400" b="1" dirty="0" smtClean="0"/>
              <a:t>signal </a:t>
            </a:r>
            <a:r>
              <a:rPr lang="en-GB" sz="2400" dirty="0" smtClean="0"/>
              <a:t>has </a:t>
            </a:r>
            <a:r>
              <a:rPr lang="en-GB" sz="2400" dirty="0"/>
              <a:t>infinitely many levels of intensity over a period of time. </a:t>
            </a:r>
            <a:endParaRPr lang="en-GB" sz="2400" dirty="0" smtClean="0"/>
          </a:p>
          <a:p>
            <a:r>
              <a:rPr lang="en-GB" sz="2400" dirty="0" smtClean="0"/>
              <a:t>As </a:t>
            </a:r>
            <a:r>
              <a:rPr lang="en-GB" sz="2400" dirty="0"/>
              <a:t>the wave moves </a:t>
            </a:r>
            <a:r>
              <a:rPr lang="en-GB" sz="2400" dirty="0" smtClean="0"/>
              <a:t>from value </a:t>
            </a:r>
            <a:r>
              <a:rPr lang="en-GB" sz="2400" i="1" dirty="0"/>
              <a:t>A </a:t>
            </a:r>
            <a:r>
              <a:rPr lang="en-GB" sz="2400" dirty="0"/>
              <a:t>to value </a:t>
            </a:r>
            <a:r>
              <a:rPr lang="en-GB" sz="2400" i="1" dirty="0"/>
              <a:t>B</a:t>
            </a:r>
            <a:r>
              <a:rPr lang="en-GB" sz="2400" dirty="0"/>
              <a:t>, it passes through and includes an infinite number of values along </a:t>
            </a:r>
            <a:r>
              <a:rPr lang="en-GB" sz="2400" dirty="0" smtClean="0"/>
              <a:t>its path.</a:t>
            </a:r>
          </a:p>
          <a:p>
            <a:r>
              <a:rPr lang="en-GB" sz="2400" dirty="0"/>
              <a:t>A </a:t>
            </a:r>
            <a:r>
              <a:rPr lang="en-GB" sz="2400" b="1" dirty="0"/>
              <a:t>digital signal, </a:t>
            </a:r>
            <a:r>
              <a:rPr lang="en-GB" sz="2400" dirty="0"/>
              <a:t>on the other hand, can have only a limited number of </a:t>
            </a:r>
            <a:r>
              <a:rPr lang="en-GB" sz="2400" dirty="0" smtClean="0"/>
              <a:t>defined values.</a:t>
            </a:r>
            <a:endParaRPr lang="en-GB" sz="2400" dirty="0"/>
          </a:p>
          <a:p>
            <a:r>
              <a:rPr lang="en-GB" sz="2400" dirty="0"/>
              <a:t>The simplest way to show signals is by plotting them on a pair of </a:t>
            </a:r>
            <a:r>
              <a:rPr lang="en-GB" sz="2400" dirty="0" smtClean="0"/>
              <a:t>perpendicular axes</a:t>
            </a:r>
            <a:r>
              <a:rPr lang="en-GB" sz="2400" dirty="0"/>
              <a:t>. </a:t>
            </a:r>
            <a:endParaRPr lang="en-GB" sz="2400" dirty="0" smtClean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vertical axis represents the value or strength of a signal. </a:t>
            </a:r>
            <a:endParaRPr lang="en-GB" sz="2400" dirty="0" smtClean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horizontal </a:t>
            </a:r>
            <a:r>
              <a:rPr lang="en-GB" sz="2400" dirty="0" smtClean="0"/>
              <a:t>axis represents </a:t>
            </a:r>
            <a:r>
              <a:rPr lang="en-GB" sz="2400" dirty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396018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46" y="2670048"/>
            <a:ext cx="7770345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8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Periodic and </a:t>
            </a:r>
            <a:r>
              <a:rPr lang="en-GB" b="1" dirty="0" err="1"/>
              <a:t>Nonperiodic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Both </a:t>
            </a:r>
            <a:r>
              <a:rPr lang="en-GB" sz="2400" dirty="0" err="1"/>
              <a:t>analog</a:t>
            </a:r>
            <a:r>
              <a:rPr lang="en-GB" sz="2400" dirty="0"/>
              <a:t> and digital signals can take one of two forms: </a:t>
            </a:r>
            <a:r>
              <a:rPr lang="en-GB" sz="2400" i="1" dirty="0"/>
              <a:t>periodic </a:t>
            </a:r>
            <a:r>
              <a:rPr lang="en-GB" sz="2400" dirty="0"/>
              <a:t>or </a:t>
            </a:r>
            <a:r>
              <a:rPr lang="en-GB" sz="2400" i="1" dirty="0" err="1" smtClean="0"/>
              <a:t>nonperiodic</a:t>
            </a:r>
            <a:r>
              <a:rPr lang="en-GB" sz="2400" i="1" dirty="0" smtClean="0"/>
              <a:t> (aperiodic).</a:t>
            </a:r>
          </a:p>
          <a:p>
            <a:pPr lvl="1"/>
            <a:r>
              <a:rPr lang="en-GB" sz="2200" dirty="0"/>
              <a:t>A </a:t>
            </a:r>
            <a:r>
              <a:rPr lang="en-GB" sz="2200" b="1" dirty="0"/>
              <a:t>periodic signal </a:t>
            </a:r>
            <a:r>
              <a:rPr lang="en-GB" sz="2200" dirty="0"/>
              <a:t>completes a pattern within a measurable time frame, called </a:t>
            </a:r>
            <a:r>
              <a:rPr lang="en-GB" sz="2200" dirty="0" smtClean="0"/>
              <a:t>a </a:t>
            </a:r>
            <a:r>
              <a:rPr lang="en-GB" sz="2200" b="1" dirty="0" smtClean="0"/>
              <a:t>period</a:t>
            </a:r>
            <a:r>
              <a:rPr lang="en-GB" sz="2200" b="1" dirty="0"/>
              <a:t>, </a:t>
            </a:r>
            <a:r>
              <a:rPr lang="en-GB" sz="2200" dirty="0"/>
              <a:t>and repeats that pattern over subsequent identical periods</a:t>
            </a:r>
            <a:r>
              <a:rPr lang="en-GB" sz="2200" dirty="0" smtClean="0"/>
              <a:t>.</a:t>
            </a:r>
          </a:p>
          <a:p>
            <a:r>
              <a:rPr lang="en-GB" sz="2400" dirty="0"/>
              <a:t>The completion </a:t>
            </a:r>
            <a:r>
              <a:rPr lang="en-GB" sz="2400" dirty="0" smtClean="0"/>
              <a:t>of one </a:t>
            </a:r>
            <a:r>
              <a:rPr lang="en-GB" sz="2400" dirty="0"/>
              <a:t>full pattern is called a </a:t>
            </a:r>
            <a:r>
              <a:rPr lang="en-GB" sz="2400" b="1" dirty="0"/>
              <a:t>cycle</a:t>
            </a:r>
            <a:r>
              <a:rPr lang="en-GB" sz="2400" b="1" dirty="0" smtClean="0"/>
              <a:t>.</a:t>
            </a:r>
          </a:p>
          <a:p>
            <a:pPr lvl="1"/>
            <a:r>
              <a:rPr lang="en-GB" sz="2200" dirty="0"/>
              <a:t>A </a:t>
            </a:r>
            <a:r>
              <a:rPr lang="en-GB" sz="2200" b="1" dirty="0" err="1"/>
              <a:t>nonperiodic</a:t>
            </a:r>
            <a:r>
              <a:rPr lang="en-GB" sz="2200" b="1" dirty="0"/>
              <a:t> signal </a:t>
            </a:r>
            <a:r>
              <a:rPr lang="en-GB" sz="2200" dirty="0"/>
              <a:t>changes without exhibiting a </a:t>
            </a:r>
            <a:r>
              <a:rPr lang="en-GB" sz="2200" dirty="0" smtClean="0"/>
              <a:t>pattern or </a:t>
            </a:r>
            <a:r>
              <a:rPr lang="en-GB" sz="2200" dirty="0"/>
              <a:t>cycle that repeats over time</a:t>
            </a:r>
            <a:r>
              <a:rPr lang="en-GB" sz="2200" dirty="0" smtClean="0"/>
              <a:t>.</a:t>
            </a:r>
            <a:endParaRPr lang="en-GB" sz="2200" dirty="0"/>
          </a:p>
          <a:p>
            <a:r>
              <a:rPr lang="en-GB" sz="2400" dirty="0">
                <a:solidFill>
                  <a:srgbClr val="FF0000"/>
                </a:solidFill>
              </a:rPr>
              <a:t>Both </a:t>
            </a:r>
            <a:r>
              <a:rPr lang="en-GB" sz="2400" dirty="0" err="1">
                <a:solidFill>
                  <a:srgbClr val="FF0000"/>
                </a:solidFill>
              </a:rPr>
              <a:t>analog</a:t>
            </a:r>
            <a:r>
              <a:rPr lang="en-GB" sz="2400" dirty="0">
                <a:solidFill>
                  <a:srgbClr val="FF0000"/>
                </a:solidFill>
              </a:rPr>
              <a:t> and digital signals can be periodic or </a:t>
            </a:r>
            <a:r>
              <a:rPr lang="en-GB" sz="2400" dirty="0" err="1">
                <a:solidFill>
                  <a:srgbClr val="FF0000"/>
                </a:solidFill>
              </a:rPr>
              <a:t>nonperiodic</a:t>
            </a:r>
            <a:r>
              <a:rPr lang="en-GB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852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297" y="3639312"/>
            <a:ext cx="7504741" cy="11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056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641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Computer Networks</vt:lpstr>
      <vt:lpstr>PowerPoint Presentation</vt:lpstr>
      <vt:lpstr>Introduction to Physical Layer</vt:lpstr>
      <vt:lpstr>PowerPoint Presentation</vt:lpstr>
      <vt:lpstr>Analog and Digital Data</vt:lpstr>
      <vt:lpstr>Analog and Digital Signals</vt:lpstr>
      <vt:lpstr>PowerPoint Presentation</vt:lpstr>
      <vt:lpstr>Periodic and Nonperiodic</vt:lpstr>
      <vt:lpstr>PowerPoint Presentation</vt:lpstr>
      <vt:lpstr>PERIODIC ANALOG SIGNALS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53</cp:revision>
  <dcterms:created xsi:type="dcterms:W3CDTF">2020-03-06T18:22:42Z</dcterms:created>
  <dcterms:modified xsi:type="dcterms:W3CDTF">2020-07-31T17:44:03Z</dcterms:modified>
</cp:coreProperties>
</file>